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8" r:id="rId3"/>
    <p:sldId id="290" r:id="rId4"/>
    <p:sldId id="318" r:id="rId5"/>
    <p:sldId id="291" r:id="rId6"/>
    <p:sldId id="277" r:id="rId7"/>
    <p:sldId id="316" r:id="rId8"/>
    <p:sldId id="292" r:id="rId9"/>
    <p:sldId id="306" r:id="rId10"/>
    <p:sldId id="307" r:id="rId11"/>
    <p:sldId id="294" r:id="rId12"/>
    <p:sldId id="315" r:id="rId13"/>
  </p:sldIdLst>
  <p:sldSz cx="12192000" cy="6858000"/>
  <p:notesSz cx="6881813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ea Mathie" initials="AM" lastIdx="3" clrIdx="0">
    <p:extLst/>
  </p:cmAuthor>
  <p:cmAuthor id="2" name="Jonathan Furr" initials="J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AD1"/>
    <a:srgbClr val="F88478"/>
    <a:srgbClr val="C46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2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0192C-D537-4B67-AF45-8D1034889BBD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7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0322C-C1E6-4BD3-BB53-216B058A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2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9FCA-5F42-45CE-98F3-11ADA7F1658E}" type="datetimeFigureOut">
              <a:rPr lang="es-ES" smtClean="0"/>
              <a:t>15/07/2015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7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7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E59A-1173-4140-B7F0-753C7C37064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7E59A-1173-4140-B7F0-753C7C3706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55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2A8C-7B64-45AF-A5C9-915DC04E70A2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128D451-C72E-465C-B89E-A3762E8A1090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045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0C93-4920-450A-9A23-727CA4794744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68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2ED-03E8-4483-A51A-6F9A34A131A0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15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2A8C-7B64-45AF-A5C9-915DC04E70A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128D451-C72E-465C-B89E-A3762E8A109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36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5" y="5802563"/>
            <a:ext cx="2502568" cy="10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9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D20E-5E9E-495D-BF52-664F99C3517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9147" y="6343984"/>
            <a:ext cx="2743200" cy="365125"/>
          </a:xfrm>
        </p:spPr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9AEA-FED2-47CC-91F1-8CA0BFCF8D0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7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22EB-FBDA-4B87-A66D-5304BB6F3DF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7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E9A-8742-46F2-A243-AA832AE51E3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3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A341-E4D0-453C-9A35-F148BF83BF3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5F5A-7A1F-4D0D-A3E3-18632C1CCA4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5" y="5802563"/>
            <a:ext cx="2502568" cy="10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635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24E-D58F-4EB6-BDB7-8CF55A47889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0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0C93-4920-450A-9A23-727CA479474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2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2ED-03E8-4483-A51A-6F9A34A13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7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D20E-5E9E-495D-BF52-664F99C35179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9147" y="6343984"/>
            <a:ext cx="2743200" cy="365125"/>
          </a:xfrm>
        </p:spPr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81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9AEA-FED2-47CC-91F1-8CA0BFCF8D06}" type="datetime1">
              <a:rPr lang="es-ES" smtClean="0"/>
              <a:t>15/07/2015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1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22EB-FBDA-4B87-A66D-5304BB6F3DFA}" type="datetime1">
              <a:rPr lang="es-ES" smtClean="0"/>
              <a:t>15/07/2015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64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0E9A-8742-46F2-A243-AA832AE51E34}" type="datetime1">
              <a:rPr lang="es-ES" smtClean="0"/>
              <a:t>15/07/2015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A341-E4D0-453C-9A35-F148BF83BF3F}" type="datetime1">
              <a:rPr lang="es-ES" smtClean="0"/>
              <a:t>15/07/2015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75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5F5A-7A1F-4D0D-A3E3-18632C1CCA43}" type="datetime1">
              <a:rPr lang="es-ES" smtClean="0"/>
              <a:t>15/07/2015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6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B24E-D58F-4EB6-BDB7-8CF55A478899}" type="datetime1">
              <a:rPr lang="es-ES" smtClean="0"/>
              <a:t>15/07/2015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4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7D7F-068B-4A10-83D1-46BA58004780}" type="datetime1">
              <a:rPr lang="es-ES" smtClean="0"/>
              <a:t>15/07/2015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‹#›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8916-64DE-4813-A8B9-3FFB3CC3F9DE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9" y="5909837"/>
            <a:ext cx="2536371" cy="8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7D7F-068B-4A10-83D1-46BA5800478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‹#›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9" y="5909837"/>
            <a:ext cx="2536371" cy="8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furr@niu.edu" TargetMode="External"/><Relationship Id="rId2" Type="http://schemas.openxmlformats.org/officeDocument/2006/relationships/hyperlink" Target="mailto:bboer@advanceillinoi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5484" y="2177043"/>
            <a:ext cx="10896344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Redefining the High School to College Transition in Illinois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Framework and Recommendations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84" y="5694948"/>
            <a:ext cx="2478558" cy="975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8077" y="3946357"/>
            <a:ext cx="425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July 16, 2015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0" y="1259840"/>
            <a:ext cx="10398759" cy="45982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 smtClean="0"/>
              <a:t>This work requires a comprehensive approach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 smtClean="0"/>
              <a:t>Planning and transition supports are needed alongside academic systems and early college coursework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dirty="0" smtClean="0"/>
              <a:t>You too can join this network!</a:t>
            </a:r>
            <a:endParaRPr lang="en-US" sz="3600" b="1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7700" y="304803"/>
            <a:ext cx="1089660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Key Takeaways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39915" y="6301510"/>
            <a:ext cx="2743200" cy="365125"/>
          </a:xfrm>
        </p:spPr>
        <p:txBody>
          <a:bodyPr/>
          <a:lstStyle/>
          <a:p>
            <a:pPr algn="ctr"/>
            <a:fld id="{CAB08916-64DE-4813-A8B9-3FFB3CC3F9DE}" type="slidenum">
              <a:rPr lang="es-ES" smtClean="0"/>
              <a:pPr algn="ct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2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211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u="sng" dirty="0">
                <a:solidFill>
                  <a:schemeClr val="tx2"/>
                </a:solidFill>
              </a:rPr>
              <a:t>i</a:t>
            </a:r>
            <a:r>
              <a:rPr lang="en-US" sz="6000" b="1" u="sng" dirty="0" smtClean="0">
                <a:solidFill>
                  <a:schemeClr val="tx2"/>
                </a:solidFill>
              </a:rPr>
              <a:t>lhstocollege.org</a:t>
            </a:r>
          </a:p>
          <a:p>
            <a:pPr marL="0" indent="0" algn="ctr">
              <a:buNone/>
            </a:pPr>
            <a:endParaRPr lang="en-US" sz="4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Ben Boer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  <a:hlinkClick r:id="rId2"/>
              </a:rPr>
              <a:t>bboer@advanceillinois.org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Jon Furr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  <a:hlinkClick r:id="rId3"/>
              </a:rPr>
              <a:t>jfurr@niu.edu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5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14" y="758094"/>
            <a:ext cx="9924245" cy="488660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3200" b="1" dirty="0"/>
              <a:t>5</a:t>
            </a:r>
            <a:r>
              <a:rPr lang="en-US" sz="3200" b="1" dirty="0" smtClean="0"/>
              <a:t>-month planning process </a:t>
            </a:r>
            <a:r>
              <a:rPr lang="en-US" sz="3200" dirty="0" smtClean="0"/>
              <a:t>designed to improve the high school to postsecondary transition in Illinois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Process involved </a:t>
            </a:r>
            <a:r>
              <a:rPr lang="en-US" sz="3200" b="1" dirty="0" smtClean="0"/>
              <a:t>9 regional teams</a:t>
            </a:r>
            <a:r>
              <a:rPr lang="en-US" sz="3200" dirty="0" smtClean="0"/>
              <a:t>, state education agencies, and national experts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Key outcomes: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Network of regions </a:t>
            </a:r>
            <a:r>
              <a:rPr lang="en-US" dirty="0" smtClean="0"/>
              <a:t>from across Illinois with impressive practices in place or emerging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Coherent </a:t>
            </a:r>
            <a:r>
              <a:rPr lang="en-US" b="1" dirty="0" smtClean="0"/>
              <a:t>framework for aligning high school and postsecondary education systems </a:t>
            </a:r>
            <a:r>
              <a:rPr lang="en-US" dirty="0" smtClean="0"/>
              <a:t>to support student success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Opportunities for </a:t>
            </a:r>
            <a:r>
              <a:rPr lang="en-US" b="1" dirty="0" smtClean="0"/>
              <a:t>state policy action and strategic investments</a:t>
            </a:r>
            <a:r>
              <a:rPr lang="en-US" dirty="0" smtClean="0"/>
              <a:t> to support and accelerate local efforts</a:t>
            </a:r>
          </a:p>
          <a:p>
            <a:pPr marL="0" indent="0">
              <a:buNone/>
            </a:pPr>
            <a:endParaRPr lang="en-US" sz="3600" b="1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7700" y="304803"/>
            <a:ext cx="1089660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Overview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39915" y="6301510"/>
            <a:ext cx="2743200" cy="365125"/>
          </a:xfrm>
        </p:spPr>
        <p:txBody>
          <a:bodyPr/>
          <a:lstStyle/>
          <a:p>
            <a:pPr algn="ctr"/>
            <a:fld id="{CAB08916-64DE-4813-A8B9-3FFB3CC3F9DE}" type="slidenum">
              <a:rPr lang="es-ES" smtClean="0"/>
              <a:pPr algn="ct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5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1658" y="244474"/>
            <a:ext cx="108966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prstClr val="white"/>
                </a:solidFill>
              </a:rPr>
              <a:t>Educational Leaders From Across Illinois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473106" y="6405060"/>
            <a:ext cx="2743200" cy="365125"/>
          </a:xfrm>
        </p:spPr>
        <p:txBody>
          <a:bodyPr/>
          <a:lstStyle/>
          <a:p>
            <a:pPr algn="ctr"/>
            <a:fld id="{CAB08916-64DE-4813-A8B9-3FFB3CC3F9D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0" y="829249"/>
            <a:ext cx="5486400" cy="550585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5718908" y="2609796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533013" y="2990796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975823" y="4381824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503008" y="5315389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934808" y="871267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6075571" y="1466310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050768" y="1170743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338689" y="1026786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6570608" y="1279829"/>
            <a:ext cx="431800" cy="3810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496" y="1311474"/>
            <a:ext cx="9705303" cy="461854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Guide for local action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State policy </a:t>
            </a:r>
            <a:r>
              <a:rPr lang="en-US" sz="3600" dirty="0" smtClean="0"/>
              <a:t>alignment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Framework for potential philanthropic investments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7700" y="304803"/>
            <a:ext cx="1089660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Purpose of Framework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39915" y="6301510"/>
            <a:ext cx="2743200" cy="365125"/>
          </a:xfrm>
        </p:spPr>
        <p:txBody>
          <a:bodyPr/>
          <a:lstStyle/>
          <a:p>
            <a:pPr algn="ctr"/>
            <a:fld id="{CAB08916-64DE-4813-A8B9-3FFB3CC3F9DE}" type="slidenum">
              <a:rPr lang="es-ES" smtClean="0"/>
              <a:pPr algn="ctr"/>
              <a:t>4</a:t>
            </a:fld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904240" y="4136121"/>
            <a:ext cx="10540999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All of the elements of the framework should be addressed in successful high school to postsecondary transition systems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4026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724400" y="6483711"/>
            <a:ext cx="2743200" cy="365125"/>
          </a:xfrm>
        </p:spPr>
        <p:txBody>
          <a:bodyPr/>
          <a:lstStyle/>
          <a:p>
            <a:pPr algn="ctr"/>
            <a:fld id="{CAB08916-64DE-4813-A8B9-3FFB3CC3F9DE}" type="slidenum">
              <a:rPr lang="es-ES" smtClean="0"/>
              <a:pPr algn="ctr"/>
              <a:t>5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0" y="347730"/>
            <a:ext cx="6027313" cy="59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7700" y="304803"/>
            <a:ext cx="10896600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9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through 13+ Student-facing Systems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39915" y="6301510"/>
            <a:ext cx="2743200" cy="365125"/>
          </a:xfrm>
        </p:spPr>
        <p:txBody>
          <a:bodyPr/>
          <a:lstStyle/>
          <a:p>
            <a:pPr algn="ctr"/>
            <a:fld id="{CAB08916-64DE-4813-A8B9-3FFB3CC3F9DE}" type="slidenum">
              <a:rPr lang="es-ES" smtClean="0"/>
              <a:pPr algn="ctr"/>
              <a:t>6</a:t>
            </a:fld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812798" y="4348233"/>
            <a:ext cx="10540999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All of the elements of the framework should be addressed in successful high school to postsecondary transition systems</a:t>
            </a:r>
            <a:endParaRPr lang="en-US" sz="3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219636" y="1033931"/>
            <a:ext cx="7727324" cy="10064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1.  Core Academic Systems</a:t>
            </a:r>
            <a:endParaRPr lang="en-US" sz="3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219636" y="2095686"/>
            <a:ext cx="7727324" cy="10064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2</a:t>
            </a:r>
            <a:r>
              <a:rPr lang="en-US" sz="3200" b="1" i="1" dirty="0" smtClean="0"/>
              <a:t>.  Planning and Transition Supports</a:t>
            </a:r>
            <a:endParaRPr lang="en-US" sz="32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219636" y="3184938"/>
            <a:ext cx="7727324" cy="100645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3</a:t>
            </a:r>
            <a:r>
              <a:rPr lang="en-US" sz="3200" b="1" i="1" dirty="0" smtClean="0"/>
              <a:t>.  Accelerated Learning (“Speed-up”)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4902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515154"/>
            <a:ext cx="11590985" cy="4584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1" y="1030310"/>
            <a:ext cx="9929609" cy="1313644"/>
          </a:xfrm>
          <a:prstGeom prst="rect">
            <a:avLst/>
          </a:prstGeom>
          <a:solidFill>
            <a:srgbClr val="F88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A. Foundational academic systems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7009" y="2498501"/>
            <a:ext cx="5911402" cy="1751527"/>
          </a:xfrm>
          <a:prstGeom prst="rect">
            <a:avLst/>
          </a:prstGeom>
          <a:solidFill>
            <a:srgbClr val="F88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</a:rPr>
              <a:t>B</a:t>
            </a:r>
            <a:r>
              <a:rPr lang="en-US" sz="4000" b="1" i="1" dirty="0" smtClean="0">
                <a:solidFill>
                  <a:schemeClr val="tx1"/>
                </a:solidFill>
              </a:rPr>
              <a:t>. </a:t>
            </a:r>
            <a:r>
              <a:rPr lang="en-US" sz="3200" b="1" i="1" dirty="0" smtClean="0">
                <a:solidFill>
                  <a:schemeClr val="tx1"/>
                </a:solidFill>
              </a:rPr>
              <a:t>Aligned 11-13 Developmental Ed Models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718" y="4404575"/>
            <a:ext cx="3966692" cy="471151"/>
          </a:xfrm>
          <a:prstGeom prst="rect">
            <a:avLst/>
          </a:prstGeom>
          <a:solidFill>
            <a:srgbClr val="F88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C.  Summer Bridge Programs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0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030309"/>
            <a:ext cx="11655379" cy="39409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7285" y="1571223"/>
            <a:ext cx="10045521" cy="425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A.  Individualized Plan for Postsecondary Education, Careers, and Financial Aid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284" y="2092817"/>
            <a:ext cx="10045521" cy="6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B.  Outreach, Exposure, and Near-peer Mentoring Systems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7071" y="2889161"/>
            <a:ext cx="8055735" cy="691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C.  Aligned Scholarship and Financial Aid Monitoring and Supports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7071" y="3676919"/>
            <a:ext cx="8055735" cy="1139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D.  Match and Fit, Proactive Advising Systems, and Progress Monitoring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4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90151"/>
            <a:ext cx="12024575" cy="57053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7132" y="444322"/>
            <a:ext cx="10367493" cy="907960"/>
          </a:xfrm>
          <a:prstGeom prst="rect">
            <a:avLst/>
          </a:prstGeom>
          <a:solidFill>
            <a:srgbClr val="DAB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A.  Accelerated Learning Goal and Opportunities for All Students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7129" y="1430629"/>
            <a:ext cx="10367493" cy="907960"/>
          </a:xfrm>
          <a:prstGeom prst="rect">
            <a:avLst/>
          </a:prstGeom>
          <a:solidFill>
            <a:srgbClr val="DAB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B</a:t>
            </a:r>
            <a:r>
              <a:rPr lang="en-US" sz="2000" b="1" i="1" dirty="0" smtClean="0">
                <a:solidFill>
                  <a:schemeClr val="tx1"/>
                </a:solidFill>
              </a:rPr>
              <a:t>.  Continuum of Professional Learning for All Students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7130" y="2416935"/>
            <a:ext cx="10367493" cy="1730061"/>
          </a:xfrm>
          <a:prstGeom prst="rect">
            <a:avLst/>
          </a:prstGeom>
          <a:solidFill>
            <a:srgbClr val="DAB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C</a:t>
            </a:r>
            <a:r>
              <a:rPr lang="en-US" sz="2000" b="1" i="1" dirty="0" smtClean="0">
                <a:solidFill>
                  <a:schemeClr val="tx1"/>
                </a:solidFill>
              </a:rPr>
              <a:t>.  Career-focused Instruction and Assessments for All Students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7131" y="4237150"/>
            <a:ext cx="10367493" cy="1429554"/>
          </a:xfrm>
          <a:prstGeom prst="rect">
            <a:avLst/>
          </a:prstGeom>
          <a:solidFill>
            <a:srgbClr val="DAB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D</a:t>
            </a:r>
            <a:r>
              <a:rPr lang="en-US" sz="2000" b="1" i="1" dirty="0" smtClean="0">
                <a:solidFill>
                  <a:schemeClr val="tx1"/>
                </a:solidFill>
              </a:rPr>
              <a:t>.  Expansive Early College Credit Opportunities for All Students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312</Words>
  <Application>Microsoft Office PowerPoint</Application>
  <PresentationFormat>Custom</PresentationFormat>
  <Paragraphs>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Andeea Mathie</dc:creator>
  <cp:lastModifiedBy>Sam Nelson</cp:lastModifiedBy>
  <cp:revision>79</cp:revision>
  <cp:lastPrinted>2015-07-14T18:26:38Z</cp:lastPrinted>
  <dcterms:created xsi:type="dcterms:W3CDTF">2015-01-28T20:01:04Z</dcterms:created>
  <dcterms:modified xsi:type="dcterms:W3CDTF">2015-07-15T23:19:42Z</dcterms:modified>
</cp:coreProperties>
</file>